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8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87" r:id="rId19"/>
    <p:sldId id="278" r:id="rId20"/>
    <p:sldId id="279" r:id="rId21"/>
    <p:sldId id="280" r:id="rId22"/>
    <p:sldId id="281" r:id="rId23"/>
    <p:sldId id="28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099766979865"/>
          <c:y val="0"/>
          <c:w val="0.66116723985552539"/>
          <c:h val="0.99122205370306071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42360329958758E-2"/>
          <c:y val="3.7066338781525827E-2"/>
          <c:w val="0.9219481158605175"/>
          <c:h val="0.72636950005795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8"/>
              <c:layout>
                <c:manualLayout>
                  <c:x val="-2.9239766081871343E-3"/>
                  <c:y val="2.2150918967603931E-3"/>
                </c:manualLayout>
              </c:layout>
              <c:spPr/>
              <c:txPr>
                <a:bodyPr/>
                <a:lstStyle/>
                <a:p>
                  <a:pPr>
                    <a:defRPr sz="15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5.7967813941808026E-3"/>
                </c:manualLayout>
              </c:layout>
              <c:spPr/>
              <c:txPr>
                <a:bodyPr/>
                <a:lstStyle/>
                <a:p>
                  <a:pPr>
                    <a:defRPr sz="15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Cuts to retirement benefits</c:v>
                </c:pt>
                <c:pt idx="1">
                  <c:v>A pay increase</c:v>
                </c:pt>
                <c:pt idx="2">
                  <c:v>Reductions in force, or RIF</c:v>
                </c:pt>
                <c:pt idx="3">
                  <c:v>Sequestration cuts</c:v>
                </c:pt>
                <c:pt idx="4">
                  <c:v>Budget cuts impacting the mission of my agency or activity</c:v>
                </c:pt>
                <c:pt idx="5">
                  <c:v>Contracting out</c:v>
                </c:pt>
                <c:pt idx="6">
                  <c:v>Changes to workers' compensation benefits</c:v>
                </c:pt>
                <c:pt idx="7">
                  <c:v>Other</c:v>
                </c:pt>
                <c:pt idx="8">
                  <c:v>The inability to have automatic deduction for union dues</c:v>
                </c:pt>
                <c:pt idx="9">
                  <c:v>Loss of union official time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</c:v>
                </c:pt>
                <c:pt idx="1">
                  <c:v>18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43670720"/>
        <c:axId val="243671112"/>
      </c:barChart>
      <c:catAx>
        <c:axId val="24367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anchor="t" anchorCtr="0"/>
          <a:lstStyle/>
          <a:p>
            <a:pPr>
              <a:defRPr sz="900" b="1"/>
            </a:pPr>
            <a:endParaRPr lang="en-US"/>
          </a:p>
        </c:txPr>
        <c:crossAx val="243671112"/>
        <c:crosses val="autoZero"/>
        <c:auto val="1"/>
        <c:lblAlgn val="ctr"/>
        <c:lblOffset val="100"/>
        <c:noMultiLvlLbl val="0"/>
      </c:catAx>
      <c:valAx>
        <c:axId val="243671112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3670720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099766979865"/>
          <c:y val="0"/>
          <c:w val="0.66116723985552539"/>
          <c:h val="0.99122205370306071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504077615298"/>
          <c:y val="6.9959724861978503E-2"/>
          <c:w val="0.411666197975253"/>
          <c:h val="0.78121466374080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on 1-5 Scale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Provide regular and timely updates about what the union is doing</c:v>
                </c:pt>
                <c:pt idx="1">
                  <c:v>Represent individual employees who face disciplinary action</c:v>
                </c:pt>
                <c:pt idx="2">
                  <c:v>Help to maintain a safe, non-hostile work environment</c:v>
                </c:pt>
                <c:pt idx="3">
                  <c:v>Bargain with mgmt over working conditions </c:v>
                </c:pt>
                <c:pt idx="4">
                  <c:v>Lobby for employee interests on Capitol Hill</c:v>
                </c:pt>
                <c:pt idx="5">
                  <c:v>Protect your retirement system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4.5</c:v>
                </c:pt>
                <c:pt idx="5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4241400"/>
        <c:axId val="244241792"/>
      </c:barChart>
      <c:catAx>
        <c:axId val="244241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244241792"/>
        <c:crosses val="autoZero"/>
        <c:auto val="1"/>
        <c:lblAlgn val="ctr"/>
        <c:lblOffset val="100"/>
        <c:noMultiLvlLbl val="0"/>
      </c:catAx>
      <c:valAx>
        <c:axId val="244241792"/>
        <c:scaling>
          <c:orientation val="minMax"/>
          <c:max val="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44241400"/>
        <c:crosses val="autoZero"/>
        <c:crossBetween val="between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1500"/>
            </a:pPr>
            <a:endParaRPr lang="en-US"/>
          </a:p>
        </c:txPr>
      </c:legendEntry>
      <c:layout>
        <c:manualLayout>
          <c:xMode val="edge"/>
          <c:yMode val="edge"/>
          <c:x val="0.47097979940007501"/>
          <c:y val="0.93333569984079856"/>
          <c:w val="0.25687148481439798"/>
          <c:h val="6.6534572522696955E-2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0.75439</cdr:x>
      <cdr:y>0.24362</cdr:y>
    </cdr:from>
    <cdr:to>
      <cdr:x>0.95975</cdr:x>
      <cdr:y>0.4329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553200" y="1125238"/>
          <a:ext cx="1783921" cy="874241"/>
        </a:xfrm>
        <a:prstGeom xmlns:a="http://schemas.openxmlformats.org/drawingml/2006/main" prst="roundRect">
          <a:avLst>
            <a:gd name="adj" fmla="val 14840"/>
          </a:avLst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“Outsourcing my job.”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0.74561</cdr:x>
      <cdr:y>0.45739</cdr:y>
    </cdr:from>
    <cdr:to>
      <cdr:x>0.78132</cdr:x>
      <cdr:y>0.67255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6477000" y="2112572"/>
          <a:ext cx="310206" cy="9937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63886-0E6D-4ABE-9936-833D86E92508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E86EE-C976-4DCE-8A4B-B0AF120E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6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41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34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6D68-353E-4FC1-A27B-6B3466F321C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0A4915-CD90-495E-8889-29960699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afge.org/Lockou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Legislative Political Coordinator </a:t>
            </a:r>
            <a:br>
              <a:rPr lang="en-US" b="1" dirty="0" smtClean="0"/>
            </a:br>
            <a:r>
              <a:rPr lang="en-US" b="1" dirty="0" smtClean="0"/>
              <a:t>Breakfast 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7067" y="4279436"/>
            <a:ext cx="7766936" cy="10968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INFORMATION CANNOT BE SHOWN AT WORK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ARE A TEAM!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5" y="1853248"/>
            <a:ext cx="6701244" cy="42193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2" y="1309823"/>
            <a:ext cx="5254205" cy="3505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03898"/>
            <a:ext cx="6335486" cy="4411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303898"/>
            <a:ext cx="8399417" cy="6214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7" y="106432"/>
            <a:ext cx="8268788" cy="6609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5" y="106432"/>
            <a:ext cx="11801524" cy="66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are </a:t>
            </a:r>
            <a:r>
              <a:rPr lang="en-US" b="1" dirty="0"/>
              <a:t>H</a:t>
            </a:r>
            <a:r>
              <a:rPr lang="en-US" b="1" dirty="0" smtClean="0"/>
              <a:t>ere to </a:t>
            </a:r>
            <a:r>
              <a:rPr lang="en-US" b="1" dirty="0"/>
              <a:t>H</a:t>
            </a:r>
            <a:r>
              <a:rPr lang="en-US" b="1" dirty="0" smtClean="0"/>
              <a:t>elp!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93891"/>
            <a:ext cx="9791230" cy="4866866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Moten, Legislative and Political Director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Nicklas, Director Political Strategic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Tucker McDonald, Director Field Mobilization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 Lloyd, Deputy Director Field Mobilization 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National Lobbyists </a:t>
            </a: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 District and Agency Based Legislative Political Organizers (LPOs) 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b="1" dirty="0" smtClean="0"/>
              <a:t>They are here for you. Please get to know them and answer their calls, emails, and texts</a:t>
            </a:r>
            <a:r>
              <a:rPr lang="en-US" b="1" dirty="0"/>
              <a:t>. (http://</a:t>
            </a:r>
            <a:r>
              <a:rPr lang="en-US" b="1" dirty="0" smtClean="0"/>
              <a:t>www.afge.org/Index.cfm?page=LegislativePoliticalOrganizers)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And please reach out to your National Vice Presidents and Council leaders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1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65" y="452718"/>
            <a:ext cx="9653670" cy="1400530"/>
          </a:xfrm>
        </p:spPr>
        <p:txBody>
          <a:bodyPr/>
          <a:lstStyle/>
          <a:p>
            <a:r>
              <a:rPr lang="en-US" b="1" dirty="0" smtClean="0"/>
              <a:t>AFGE did our fair share last election!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7" y="1416594"/>
            <a:ext cx="6598508" cy="5263978"/>
          </a:xfrm>
        </p:spPr>
      </p:pic>
    </p:spTree>
    <p:extLst>
      <p:ext uri="{BB962C8B-B14F-4D97-AF65-F5344CB8AC3E}">
        <p14:creationId xmlns:p14="http://schemas.microsoft.com/office/powerpoint/2010/main" val="35601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Our </a:t>
            </a:r>
            <a:r>
              <a:rPr lang="en-US" b="1" dirty="0"/>
              <a:t>P</a:t>
            </a:r>
            <a:r>
              <a:rPr lang="en-US" b="1" dirty="0" smtClean="0"/>
              <a:t>rogram </a:t>
            </a:r>
            <a:r>
              <a:rPr lang="en-US" b="1" dirty="0"/>
              <a:t>H</a:t>
            </a:r>
            <a:r>
              <a:rPr lang="en-US" b="1" dirty="0" smtClean="0"/>
              <a:t>ad an Impact: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38" y="1672046"/>
            <a:ext cx="10552382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 is at Stake in 2016?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3" y="1738183"/>
            <a:ext cx="5939480" cy="4209535"/>
          </a:xfrm>
        </p:spPr>
      </p:pic>
    </p:spTree>
    <p:extLst>
      <p:ext uri="{BB962C8B-B14F-4D97-AF65-F5344CB8AC3E}">
        <p14:creationId xmlns:p14="http://schemas.microsoft.com/office/powerpoint/2010/main" val="31188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9" y="164393"/>
            <a:ext cx="10005413" cy="1400530"/>
          </a:xfrm>
        </p:spPr>
        <p:txBody>
          <a:bodyPr/>
          <a:lstStyle/>
          <a:p>
            <a:r>
              <a:rPr lang="en-US" b="1" dirty="0" smtClean="0"/>
              <a:t>If One </a:t>
            </a:r>
            <a:r>
              <a:rPr lang="en-US" b="1" dirty="0"/>
              <a:t>T</a:t>
            </a:r>
            <a:r>
              <a:rPr lang="en-US" b="1" dirty="0" smtClean="0"/>
              <a:t>hese </a:t>
            </a:r>
            <a:r>
              <a:rPr lang="en-US" b="1" dirty="0"/>
              <a:t>C</a:t>
            </a:r>
            <a:r>
              <a:rPr lang="en-US" b="1" dirty="0" smtClean="0"/>
              <a:t>andidates are Elected President: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896" y="1762897"/>
            <a:ext cx="11393488" cy="4761471"/>
          </a:xfrm>
        </p:spPr>
        <p:txBody>
          <a:bodyPr>
            <a:normAutofit/>
          </a:bodyPr>
          <a:lstStyle/>
          <a:p>
            <a:r>
              <a:rPr lang="en-US" b="1" dirty="0" smtClean="0"/>
              <a:t>Bush-</a:t>
            </a:r>
            <a:r>
              <a:rPr lang="en-US" dirty="0" smtClean="0"/>
              <a:t>“We’re </a:t>
            </a:r>
            <a:r>
              <a:rPr lang="en-US" dirty="0"/>
              <a:t>going to turn off the automatic switch of discretionary spending increases and weigh budgets only on </a:t>
            </a:r>
            <a:r>
              <a:rPr lang="en-US" dirty="0" smtClean="0"/>
              <a:t>its </a:t>
            </a:r>
            <a:r>
              <a:rPr lang="en-US" dirty="0"/>
              <a:t>merits,” Bush said. </a:t>
            </a:r>
          </a:p>
          <a:p>
            <a:endParaRPr lang="en-US" dirty="0" smtClean="0"/>
          </a:p>
          <a:p>
            <a:r>
              <a:rPr lang="en-US" b="1" dirty="0" smtClean="0"/>
              <a:t>Walker-</a:t>
            </a:r>
            <a:r>
              <a:rPr lang="en-US" dirty="0"/>
              <a:t>“The first step is, we’re going to deal with collective bargaining for all public-­employee unions,” Walker told a donor in a conversation captured in a 2011 documentary, “because you use divide-­</a:t>
            </a:r>
            <a:r>
              <a:rPr lang="en-US" dirty="0" smtClean="0"/>
              <a:t>and-conquer.”</a:t>
            </a:r>
          </a:p>
          <a:p>
            <a:endParaRPr lang="en-US" dirty="0" smtClean="0"/>
          </a:p>
          <a:p>
            <a:r>
              <a:rPr lang="en-US" b="1" dirty="0" smtClean="0"/>
              <a:t>Rubio-</a:t>
            </a:r>
            <a:r>
              <a:rPr lang="en-US" dirty="0" smtClean="0"/>
              <a:t>He is the author of the bill to eliminate dues process in the VA</a:t>
            </a:r>
          </a:p>
          <a:p>
            <a:endParaRPr lang="en-US" dirty="0" smtClean="0"/>
          </a:p>
          <a:p>
            <a:r>
              <a:rPr lang="en-US" b="1" dirty="0" smtClean="0"/>
              <a:t>Paul-</a:t>
            </a:r>
            <a:r>
              <a:rPr lang="en-US" dirty="0" smtClean="0"/>
              <a:t>offered an amendment in 2012 to eliminate automatic dues deduction for AFGE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27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Protect </a:t>
            </a:r>
            <a:r>
              <a:rPr lang="en-US" b="1" dirty="0"/>
              <a:t>O</a:t>
            </a:r>
            <a:r>
              <a:rPr lang="en-US" b="1" dirty="0" smtClean="0"/>
              <a:t>ur </a:t>
            </a:r>
            <a:r>
              <a:rPr lang="en-US" b="1" dirty="0"/>
              <a:t>F</a:t>
            </a:r>
            <a:r>
              <a:rPr lang="en-US" b="1" dirty="0" smtClean="0"/>
              <a:t>uture, We </a:t>
            </a:r>
            <a:r>
              <a:rPr lang="en-US" b="1" dirty="0"/>
              <a:t>N</a:t>
            </a:r>
            <a:r>
              <a:rPr lang="en-US" b="1" dirty="0" smtClean="0"/>
              <a:t>eed </a:t>
            </a:r>
            <a:r>
              <a:rPr lang="en-US" b="1" dirty="0"/>
              <a:t>M</a:t>
            </a:r>
            <a:r>
              <a:rPr lang="en-US" b="1" dirty="0" smtClean="0"/>
              <a:t>ore of 2 Things: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8" y="2533014"/>
            <a:ext cx="3741738" cy="37417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09" y="2551428"/>
            <a:ext cx="3868109" cy="3723324"/>
          </a:xfrm>
        </p:spPr>
      </p:pic>
    </p:spTree>
    <p:extLst>
      <p:ext uri="{BB962C8B-B14F-4D97-AF65-F5344CB8AC3E}">
        <p14:creationId xmlns:p14="http://schemas.microsoft.com/office/powerpoint/2010/main" val="16457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49" y="246185"/>
            <a:ext cx="9404723" cy="1400530"/>
          </a:xfrm>
        </p:spPr>
        <p:txBody>
          <a:bodyPr/>
          <a:lstStyle/>
          <a:p>
            <a:r>
              <a:rPr lang="en-US" b="1" dirty="0" smtClean="0"/>
              <a:t>AFGE PAC: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49" y="1250705"/>
            <a:ext cx="8946541" cy="510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Growth of AFGE PAC by election cycle: 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sz="3200" b="1" dirty="0"/>
              <a:t>2006 Cycle-AFGE raised $756,139</a:t>
            </a:r>
          </a:p>
          <a:p>
            <a:pPr lvl="1"/>
            <a:r>
              <a:rPr lang="en-US" sz="3200" b="1" dirty="0"/>
              <a:t>2008 Cycle-AFGE raised $1,063,601</a:t>
            </a:r>
          </a:p>
          <a:p>
            <a:pPr lvl="1"/>
            <a:r>
              <a:rPr lang="en-US" sz="3200" b="1" dirty="0"/>
              <a:t>2010 Cycle-AFGE-raised $1,154,500</a:t>
            </a:r>
          </a:p>
          <a:p>
            <a:pPr lvl="1"/>
            <a:r>
              <a:rPr lang="en-US" sz="3200" b="1" dirty="0"/>
              <a:t>2012 Cycle-AFGE-raised $</a:t>
            </a:r>
            <a:r>
              <a:rPr lang="en-US" sz="3200" b="1" dirty="0" smtClean="0"/>
              <a:t>1,138,714</a:t>
            </a:r>
          </a:p>
          <a:p>
            <a:pPr lvl="1"/>
            <a:r>
              <a:rPr lang="en-US" sz="3200" b="1" dirty="0" smtClean="0"/>
              <a:t>2014 </a:t>
            </a:r>
            <a:r>
              <a:rPr lang="en-US" sz="3200" b="1" dirty="0"/>
              <a:t>Cycle-AFGE raised $1,295,749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26" y="1893453"/>
            <a:ext cx="2774729" cy="23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5" y="105508"/>
            <a:ext cx="9404723" cy="1400530"/>
          </a:xfrm>
        </p:spPr>
        <p:txBody>
          <a:bodyPr/>
          <a:lstStyle/>
          <a:p>
            <a:r>
              <a:rPr lang="en-US" b="1" dirty="0" smtClean="0"/>
              <a:t>Automatic Progress in 2015: </a:t>
            </a:r>
            <a:endParaRPr lang="en-US" b="1" dirty="0"/>
          </a:p>
        </p:txBody>
      </p:sp>
      <p:pic>
        <p:nvPicPr>
          <p:cNvPr id="10" name="Content Placeholder 2" descr="00331712 (00331713xA3328)  [Read-Only] - Excel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19805" r="62109" b="28808"/>
          <a:stretch/>
        </p:blipFill>
        <p:spPr>
          <a:xfrm>
            <a:off x="691978" y="794446"/>
            <a:ext cx="8509686" cy="5552302"/>
          </a:xfrm>
        </p:spPr>
      </p:pic>
    </p:spTree>
    <p:extLst>
      <p:ext uri="{BB962C8B-B14F-4D97-AF65-F5344CB8AC3E}">
        <p14:creationId xmlns:p14="http://schemas.microsoft.com/office/powerpoint/2010/main" val="18753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By the end of the year….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81115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25000" dirty="0" smtClean="0"/>
              <a:t>2%</a:t>
            </a:r>
            <a:endParaRPr lang="en-US" sz="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35" y="1413163"/>
            <a:ext cx="2774729" cy="23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08" y="1993556"/>
            <a:ext cx="5739714" cy="37811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" y="1152983"/>
            <a:ext cx="4686172" cy="3237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89" y="107094"/>
            <a:ext cx="4934465" cy="4209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60" y="3560163"/>
            <a:ext cx="4618853" cy="3297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4316628"/>
            <a:ext cx="4028303" cy="25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Need </a:t>
            </a:r>
            <a:r>
              <a:rPr lang="en-US" b="1" dirty="0"/>
              <a:t>Y</a:t>
            </a:r>
            <a:r>
              <a:rPr lang="en-US" b="1" dirty="0" smtClean="0"/>
              <a:t>ou!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8" y="1309816"/>
            <a:ext cx="7965990" cy="5272215"/>
          </a:xfrm>
        </p:spPr>
      </p:pic>
    </p:spTree>
    <p:extLst>
      <p:ext uri="{BB962C8B-B14F-4D97-AF65-F5344CB8AC3E}">
        <p14:creationId xmlns:p14="http://schemas.microsoft.com/office/powerpoint/2010/main" val="31242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Shutdown/Lock Out Prep: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www.afge.org/Lockout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Probably Telephone Town Hall September 22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Get your Local ready</a:t>
            </a:r>
          </a:p>
          <a:p>
            <a:endParaRPr lang="en-US" b="1" dirty="0"/>
          </a:p>
          <a:p>
            <a:r>
              <a:rPr lang="en-US" b="1" dirty="0" smtClean="0"/>
              <a:t>Reach out to your LPOs  for any help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07" y="1621642"/>
            <a:ext cx="3585004" cy="25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You </a:t>
            </a:r>
            <a:r>
              <a:rPr lang="en-US" b="1" dirty="0"/>
              <a:t>G</a:t>
            </a:r>
            <a:r>
              <a:rPr lang="en-US" b="1" dirty="0" smtClean="0"/>
              <a:t>et </a:t>
            </a:r>
            <a:r>
              <a:rPr lang="en-US" b="1" dirty="0"/>
              <a:t>B</a:t>
            </a:r>
            <a:r>
              <a:rPr lang="en-US" b="1" dirty="0" smtClean="0"/>
              <a:t>ack </a:t>
            </a:r>
            <a:r>
              <a:rPr lang="en-US" b="1" dirty="0"/>
              <a:t>H</a:t>
            </a:r>
            <a:r>
              <a:rPr lang="en-US" b="1" dirty="0" smtClean="0"/>
              <a:t>ome...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86" y="1492164"/>
            <a:ext cx="9968344" cy="499925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Sign up for texts/robo calls (text </a:t>
            </a:r>
            <a:r>
              <a:rPr lang="en-US" sz="2000" b="1" dirty="0"/>
              <a:t>225568 </a:t>
            </a:r>
            <a:r>
              <a:rPr lang="en-US" sz="2000" dirty="0"/>
              <a:t>now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After you answer the first three text questions, please text “LPC” </a:t>
            </a:r>
            <a:endParaRPr lang="en-US" dirty="0"/>
          </a:p>
          <a:p>
            <a:r>
              <a:rPr lang="en-US" sz="2000" dirty="0"/>
              <a:t>Sign up for Action </a:t>
            </a:r>
            <a:r>
              <a:rPr lang="en-US" sz="2000" dirty="0" smtClean="0"/>
              <a:t>Alerts </a:t>
            </a:r>
            <a:r>
              <a:rPr lang="en-US" sz="2000" dirty="0"/>
              <a:t>with a </a:t>
            </a:r>
            <a:r>
              <a:rPr lang="en-US" sz="2000" u="sng" dirty="0"/>
              <a:t>personal email </a:t>
            </a:r>
            <a:r>
              <a:rPr lang="en-US" sz="2000" u="sng" dirty="0" smtClean="0"/>
              <a:t>address</a:t>
            </a:r>
            <a:endParaRPr lang="en-US" sz="2000" dirty="0"/>
          </a:p>
          <a:p>
            <a:r>
              <a:rPr lang="en-US" sz="2000" b="1" dirty="0"/>
              <a:t>Check your home email </a:t>
            </a:r>
            <a:endParaRPr lang="en-US" sz="2000" b="1" dirty="0" smtClean="0"/>
          </a:p>
          <a:p>
            <a:r>
              <a:rPr lang="en-US" sz="2000" dirty="0" smtClean="0"/>
              <a:t>Be </a:t>
            </a:r>
            <a:r>
              <a:rPr lang="en-US" sz="2000" dirty="0"/>
              <a:t>on telephone town halls</a:t>
            </a:r>
          </a:p>
          <a:p>
            <a:r>
              <a:rPr lang="en-US" sz="2000" dirty="0"/>
              <a:t>Use the patch through </a:t>
            </a:r>
            <a:r>
              <a:rPr lang="en-US" sz="2000" dirty="0" smtClean="0"/>
              <a:t>lines &amp; send emails </a:t>
            </a:r>
            <a:endParaRPr lang="en-US" sz="2000" dirty="0"/>
          </a:p>
          <a:p>
            <a:r>
              <a:rPr lang="en-US" sz="2000" dirty="0"/>
              <a:t>Visit your Local Congressional </a:t>
            </a:r>
            <a:r>
              <a:rPr lang="en-US" sz="2000" dirty="0" smtClean="0"/>
              <a:t>office</a:t>
            </a:r>
          </a:p>
          <a:p>
            <a:r>
              <a:rPr lang="en-US" sz="2000" dirty="0" smtClean="0"/>
              <a:t>Become a “Gimme” 5 contributor to PAC </a:t>
            </a:r>
          </a:p>
          <a:p>
            <a:r>
              <a:rPr lang="en-US" sz="2000" dirty="0" smtClean="0"/>
              <a:t>Get others in your </a:t>
            </a:r>
            <a:r>
              <a:rPr lang="en-US" sz="2000" dirty="0"/>
              <a:t>Local </a:t>
            </a:r>
            <a:r>
              <a:rPr lang="en-US" sz="2000" dirty="0" smtClean="0"/>
              <a:t>to become </a:t>
            </a:r>
            <a:r>
              <a:rPr lang="en-US" sz="2000" dirty="0"/>
              <a:t>a “Gimme” 5 contributor to PAC </a:t>
            </a:r>
            <a:endParaRPr lang="en-US" sz="2000" dirty="0" smtClean="0"/>
          </a:p>
          <a:p>
            <a:r>
              <a:rPr lang="en-US" sz="2000" dirty="0" smtClean="0"/>
              <a:t>Attend LPTI  </a:t>
            </a:r>
            <a:endParaRPr lang="en-US" sz="2000" dirty="0"/>
          </a:p>
          <a:p>
            <a:r>
              <a:rPr lang="en-US" sz="2000" dirty="0" smtClean="0"/>
              <a:t>Use this </a:t>
            </a:r>
            <a:r>
              <a:rPr lang="en-US" sz="2000" dirty="0"/>
              <a:t>LPC Dashboard https://www.afge.org/Index.cfm?Page=LPCDashboard</a:t>
            </a:r>
            <a:endParaRPr lang="en-US" sz="2000" dirty="0" smtClean="0"/>
          </a:p>
          <a:p>
            <a:r>
              <a:rPr lang="en-US" sz="2000" dirty="0" smtClean="0"/>
              <a:t>Get your coworkers involved in the fight and </a:t>
            </a:r>
            <a:r>
              <a:rPr lang="en-US" sz="2000" dirty="0"/>
              <a:t>ask them to join AFGE!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59" y="1166768"/>
            <a:ext cx="2940836" cy="2683793"/>
          </a:xfrm>
        </p:spPr>
      </p:pic>
    </p:spTree>
    <p:extLst>
      <p:ext uri="{BB962C8B-B14F-4D97-AF65-F5344CB8AC3E}">
        <p14:creationId xmlns:p14="http://schemas.microsoft.com/office/powerpoint/2010/main" val="1783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Conference: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Dates for February 7-10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</a:t>
            </a:r>
            <a:r>
              <a:rPr lang="en-US" sz="3200" dirty="0" smtClean="0"/>
              <a:t>2016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We </a:t>
            </a:r>
            <a:r>
              <a:rPr lang="en-US" sz="3200" dirty="0" smtClean="0"/>
              <a:t>need </a:t>
            </a:r>
            <a:r>
              <a:rPr lang="en-US" sz="3200" dirty="0" smtClean="0"/>
              <a:t>you there. Please request your Local send you </a:t>
            </a:r>
            <a:r>
              <a:rPr lang="en-US" sz="3200" dirty="0" smtClean="0"/>
              <a:t>ASAP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2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1" y="106729"/>
            <a:ext cx="9404723" cy="1400530"/>
          </a:xfrm>
        </p:spPr>
        <p:txBody>
          <a:bodyPr/>
          <a:lstStyle/>
          <a:p>
            <a:r>
              <a:rPr lang="en-US" b="1" dirty="0" smtClean="0"/>
              <a:t>Again Thank </a:t>
            </a:r>
            <a:r>
              <a:rPr lang="en-US" b="1" dirty="0" smtClean="0"/>
              <a:t>you</a:t>
            </a:r>
            <a:r>
              <a:rPr lang="en-US" b="1" dirty="0" smtClean="0"/>
              <a:t>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59" y="1029415"/>
            <a:ext cx="5898293" cy="5626805"/>
          </a:xfrm>
        </p:spPr>
      </p:pic>
    </p:spTree>
    <p:extLst>
      <p:ext uri="{BB962C8B-B14F-4D97-AF65-F5344CB8AC3E}">
        <p14:creationId xmlns:p14="http://schemas.microsoft.com/office/powerpoint/2010/main" val="15518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Our 2015 Legislative Priorities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32897"/>
            <a:ext cx="10236388" cy="4805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Federal Employees have already contributed over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$150 Billion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reducing the federal deficit-Enough is Enough!</a:t>
            </a:r>
          </a:p>
          <a:p>
            <a:pPr marL="457200" lvl="1" indent="0">
              <a:buNone/>
            </a:pPr>
            <a:endParaRPr lang="en-US" sz="2200" b="1" dirty="0" smtClean="0"/>
          </a:p>
          <a:p>
            <a:pPr lvl="1"/>
            <a:r>
              <a:rPr lang="en-US" sz="2200" b="1" dirty="0"/>
              <a:t>Get a pay increase (FAIR Act) 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Repeal </a:t>
            </a:r>
            <a:r>
              <a:rPr lang="en-US" sz="2200" b="1" dirty="0"/>
              <a:t>or Delay the Sequester</a:t>
            </a:r>
          </a:p>
          <a:p>
            <a:pPr lvl="1"/>
            <a:r>
              <a:rPr lang="en-US" sz="2200" b="1" dirty="0"/>
              <a:t>Repeal pension </a:t>
            </a:r>
            <a:r>
              <a:rPr lang="en-US" sz="2200" b="1" dirty="0" smtClean="0"/>
              <a:t>contribution </a:t>
            </a:r>
            <a:r>
              <a:rPr lang="en-US" sz="2200" b="1" dirty="0"/>
              <a:t>increases </a:t>
            </a:r>
            <a:r>
              <a:rPr lang="en-US" sz="2200" b="1" dirty="0" smtClean="0"/>
              <a:t>2013/2014</a:t>
            </a:r>
            <a:endParaRPr lang="en-US" sz="2400" b="1" dirty="0"/>
          </a:p>
          <a:p>
            <a:pPr lvl="1"/>
            <a:r>
              <a:rPr lang="en-US" sz="2200" b="1" dirty="0"/>
              <a:t>Stop further </a:t>
            </a:r>
            <a:r>
              <a:rPr lang="en-US" sz="2200" b="1" dirty="0" smtClean="0"/>
              <a:t>pay cuts or pay </a:t>
            </a:r>
            <a:r>
              <a:rPr lang="en-US" sz="2200" b="1" dirty="0"/>
              <a:t>freezes</a:t>
            </a:r>
          </a:p>
          <a:p>
            <a:pPr lvl="1"/>
            <a:r>
              <a:rPr lang="en-US" sz="2200" b="1" dirty="0"/>
              <a:t>Stop retirement contribution increase</a:t>
            </a:r>
          </a:p>
          <a:p>
            <a:pPr lvl="1"/>
            <a:r>
              <a:rPr lang="en-US" sz="2200" b="1" dirty="0"/>
              <a:t>Protect Dues Deduction </a:t>
            </a:r>
          </a:p>
          <a:p>
            <a:pPr lvl="1"/>
            <a:r>
              <a:rPr lang="en-US" sz="2200" b="1" dirty="0"/>
              <a:t>Protect Official </a:t>
            </a:r>
            <a:r>
              <a:rPr lang="en-US" sz="2200" b="1" dirty="0" smtClean="0"/>
              <a:t>Time</a:t>
            </a:r>
            <a:endParaRPr lang="en-US" sz="2400" b="1" dirty="0"/>
          </a:p>
          <a:p>
            <a:pPr lvl="1"/>
            <a:r>
              <a:rPr lang="en-US" sz="2200" b="1" dirty="0" smtClean="0"/>
              <a:t>Council </a:t>
            </a:r>
            <a:r>
              <a:rPr lang="en-US" sz="2200" b="1" dirty="0"/>
              <a:t>legislative priorities </a:t>
            </a:r>
          </a:p>
          <a:p>
            <a:pPr lvl="1"/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8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we do this?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15" y="1945826"/>
            <a:ext cx="5502875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62" y="164394"/>
            <a:ext cx="9404723" cy="1400530"/>
          </a:xfrm>
        </p:spPr>
        <p:txBody>
          <a:bodyPr/>
          <a:lstStyle/>
          <a:p>
            <a:r>
              <a:rPr lang="en-US" b="1" dirty="0" smtClean="0"/>
              <a:t>What are LPCs’ Duties?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23" y="1491049"/>
            <a:ext cx="9960104" cy="536695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200" b="1" dirty="0"/>
              <a:t>Remain updated on legislative and political issues in the district and </a:t>
            </a:r>
            <a:r>
              <a:rPr lang="en-US" sz="3200" b="1" dirty="0" smtClean="0"/>
              <a:t>nationally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Meet with and contact by phone their member of Congress and Congressional Staff whenever </a:t>
            </a:r>
            <a:r>
              <a:rPr lang="en-US" sz="3200" b="1" dirty="0" smtClean="0"/>
              <a:t>needed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Stay connected with AFGE National Office and District </a:t>
            </a:r>
            <a:r>
              <a:rPr lang="en-US" sz="3200" b="1" dirty="0" smtClean="0"/>
              <a:t>staff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Work to increase PAC contributing in the </a:t>
            </a:r>
            <a:r>
              <a:rPr lang="en-US" sz="3200" b="1" dirty="0" smtClean="0"/>
              <a:t>Local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Participate in political events in support of AFGE endorsed candidates  </a:t>
            </a:r>
            <a:endParaRPr lang="en-US" sz="3200" b="1" dirty="0" smtClean="0"/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Within two years of appointment as LPC, attend a Legislative and Political Training Institute (LPTI)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65" y="1564924"/>
            <a:ext cx="1596100" cy="15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Hard </a:t>
            </a:r>
            <a:r>
              <a:rPr lang="en-US" b="1" dirty="0"/>
              <a:t>W</a:t>
            </a:r>
            <a:r>
              <a:rPr lang="en-US" b="1" dirty="0" smtClean="0"/>
              <a:t>ork Has an Impact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 of today, there </a:t>
            </a:r>
            <a:r>
              <a:rPr lang="en-US" b="1" dirty="0" smtClean="0"/>
              <a:t>are over </a:t>
            </a:r>
            <a:r>
              <a:rPr lang="en-US" sz="3200" b="1" dirty="0" smtClean="0"/>
              <a:t>600</a:t>
            </a:r>
            <a:r>
              <a:rPr lang="en-US" b="1" dirty="0" smtClean="0"/>
              <a:t>named </a:t>
            </a:r>
            <a:r>
              <a:rPr lang="en-US" b="1" dirty="0" smtClean="0"/>
              <a:t>LPCs!</a:t>
            </a:r>
          </a:p>
          <a:p>
            <a:endParaRPr lang="en-US" b="1" dirty="0" smtClean="0"/>
          </a:p>
          <a:p>
            <a:r>
              <a:rPr lang="en-US" b="1" dirty="0" smtClean="0"/>
              <a:t>You and your members have made 14,817 calls </a:t>
            </a:r>
          </a:p>
          <a:p>
            <a:endParaRPr lang="en-US" b="1" dirty="0"/>
          </a:p>
          <a:p>
            <a:r>
              <a:rPr lang="en-US" b="1" dirty="0" smtClean="0"/>
              <a:t>You and your members have sent  33,937 emails </a:t>
            </a:r>
          </a:p>
          <a:p>
            <a:endParaRPr lang="en-US" b="1" dirty="0"/>
          </a:p>
          <a:p>
            <a:r>
              <a:rPr lang="en-US" b="1" dirty="0"/>
              <a:t>You and your members have </a:t>
            </a:r>
            <a:r>
              <a:rPr lang="en-US" b="1" dirty="0" smtClean="0"/>
              <a:t>submitted 131 LTEs in 2014</a:t>
            </a:r>
          </a:p>
          <a:p>
            <a:endParaRPr lang="en-US" b="1" dirty="0"/>
          </a:p>
          <a:p>
            <a:r>
              <a:rPr lang="en-US" b="1" dirty="0" smtClean="0"/>
              <a:t>You </a:t>
            </a:r>
            <a:r>
              <a:rPr lang="en-US" b="1" dirty="0"/>
              <a:t>and your members </a:t>
            </a:r>
            <a:r>
              <a:rPr lang="en-US" b="1" dirty="0" smtClean="0"/>
              <a:t>have had countless local lobbying visits </a:t>
            </a:r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96" y="146005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48" y="0"/>
            <a:ext cx="9404723" cy="1400530"/>
          </a:xfrm>
        </p:spPr>
        <p:txBody>
          <a:bodyPr/>
          <a:lstStyle/>
          <a:p>
            <a:r>
              <a:rPr lang="en-US" b="1" dirty="0" smtClean="0"/>
              <a:t>Your Victories: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69" y="278295"/>
            <a:ext cx="8946541" cy="61972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BPA Overtime Reform</a:t>
            </a:r>
          </a:p>
          <a:p>
            <a:endParaRPr lang="en-US" b="1" dirty="0"/>
          </a:p>
          <a:p>
            <a:r>
              <a:rPr lang="en-US" b="1" dirty="0" smtClean="0"/>
              <a:t>Won Official Time-49 Republicans!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Part of TPA/TAA Fight-Still in limbo </a:t>
            </a:r>
          </a:p>
          <a:p>
            <a:endParaRPr lang="en-US" b="1" dirty="0" smtClean="0"/>
          </a:p>
          <a:p>
            <a:r>
              <a:rPr lang="en-US" b="1" dirty="0" smtClean="0"/>
              <a:t>TSP Fix for LEOs &amp; Fire Fighters </a:t>
            </a:r>
          </a:p>
          <a:p>
            <a:endParaRPr lang="en-US" b="1" dirty="0" smtClean="0"/>
          </a:p>
          <a:p>
            <a:r>
              <a:rPr lang="en-US" b="1" dirty="0" smtClean="0"/>
              <a:t>VA Due process-Lost but we won</a:t>
            </a:r>
          </a:p>
          <a:p>
            <a:endParaRPr lang="en-US" b="1" dirty="0" smtClean="0"/>
          </a:p>
          <a:p>
            <a:r>
              <a:rPr lang="en-US" b="1" dirty="0" smtClean="0"/>
              <a:t>Still haven’t reintroduced Dues Deduction </a:t>
            </a:r>
          </a:p>
          <a:p>
            <a:endParaRPr lang="en-US" b="1" dirty="0" smtClean="0"/>
          </a:p>
          <a:p>
            <a:r>
              <a:rPr lang="en-US" b="1" dirty="0" smtClean="0"/>
              <a:t>580 LPCs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PAC is bigger then its ever been </a:t>
            </a:r>
          </a:p>
          <a:p>
            <a:endParaRPr lang="en-US" b="1" dirty="0" smtClean="0"/>
          </a:p>
          <a:p>
            <a:r>
              <a:rPr lang="en-US" b="1" dirty="0" smtClean="0"/>
              <a:t>LPTIs already executed in every District 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1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Our Members </a:t>
            </a:r>
            <a:r>
              <a:rPr lang="en-US" sz="3200" b="1" dirty="0"/>
              <a:t>W</a:t>
            </a:r>
            <a:r>
              <a:rPr lang="en-US" sz="3200" b="1" dirty="0" smtClean="0"/>
              <a:t>ant </a:t>
            </a:r>
            <a:r>
              <a:rPr lang="en-US" sz="3200" b="1" dirty="0"/>
              <a:t>U</a:t>
            </a:r>
            <a:r>
              <a:rPr lang="en-US" sz="3200" b="1" dirty="0" smtClean="0"/>
              <a:t>s </a:t>
            </a:r>
            <a:r>
              <a:rPr lang="en-US" sz="3200" b="1" dirty="0"/>
              <a:t>F</a:t>
            </a:r>
            <a:r>
              <a:rPr lang="en-US" sz="3200" b="1" dirty="0" smtClean="0"/>
              <a:t>ighting for </a:t>
            </a:r>
            <a:r>
              <a:rPr lang="en-US" sz="3200" b="1" dirty="0"/>
              <a:t>T</a:t>
            </a:r>
            <a:r>
              <a:rPr lang="en-US" sz="3200" b="1" dirty="0" smtClean="0"/>
              <a:t>hem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36" y="1152983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Issues </a:t>
            </a:r>
            <a:r>
              <a:rPr lang="en-US" b="1" dirty="0" smtClean="0">
                <a:solidFill>
                  <a:schemeClr val="tx1"/>
                </a:solidFill>
              </a:rPr>
              <a:t>Revolving Around the Pocketbook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Inspire AFGE Members to Participate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659363" y="1376918"/>
          <a:ext cx="6799480" cy="437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" descr="LOGO_f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6159500"/>
            <a:ext cx="20415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Lauren\AppData\Local\Microsoft\Windows\Temporary Internet Files\Content.Outlook\KI5X0WQY\AFGE official color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024" y="5916612"/>
            <a:ext cx="435035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4703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Now, I'm going to read you a list of issues, and I'd like you to tell me which issue is most likely to compel you to participate in an AFGE-sponsored mobilization action.</a:t>
            </a:r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1133669" y="1753256"/>
          <a:ext cx="8686800" cy="461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48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6371" y="177114"/>
            <a:ext cx="8596668" cy="1320800"/>
          </a:xfrm>
        </p:spPr>
        <p:txBody>
          <a:bodyPr/>
          <a:lstStyle/>
          <a:p>
            <a:pPr algn="ctr"/>
            <a:r>
              <a:rPr lang="en-US" sz="2400" b="1" dirty="0" smtClean="0"/>
              <a:t>Legislative and Political </a:t>
            </a:r>
            <a:r>
              <a:rPr lang="en-US" sz="2400" b="1" dirty="0"/>
              <a:t>M</a:t>
            </a:r>
            <a:r>
              <a:rPr lang="en-US" sz="2400" b="1" dirty="0" smtClean="0"/>
              <a:t>obilization Motivates Our </a:t>
            </a:r>
            <a:r>
              <a:rPr lang="en-US" sz="2400" b="1" dirty="0"/>
              <a:t>M</a:t>
            </a:r>
            <a:r>
              <a:rPr lang="en-US" sz="2400" b="1" dirty="0" smtClean="0"/>
              <a:t>embers: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742" y="1152983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cs typeface="Microsoft Sans Serif" pitchFamily="34" charset="0"/>
              </a:rPr>
              <a:t>Members Expect Union To Protect Their Retirement, Lobby For Their Interests, and Protect Them In The Workplace</a:t>
            </a:r>
            <a:endParaRPr lang="en-US" sz="1800" b="1" i="1" dirty="0">
              <a:solidFill>
                <a:schemeClr val="tx1"/>
              </a:solidFill>
              <a:cs typeface="Microsoft Sans Serif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505508" y="1446777"/>
          <a:ext cx="6799480" cy="437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" descr="LOGO_f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6159500"/>
            <a:ext cx="20415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Lauren\AppData\Local\Microsoft\Windows\Temporary Internet Files\Content.Outlook\KI5X0WQY\AFGE official color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024" y="5916612"/>
            <a:ext cx="435035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4703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Now, I'm going to read you a list of issues, and I'd like you to tell me which issue is most likely to compel you to participate in an AFGE-sponsored mobilization action.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71196" y="1604865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529804" y="1853248"/>
          <a:ext cx="1219200" cy="3626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500" b="1" i="1" baseline="0" dirty="0" smtClean="0">
                          <a:solidFill>
                            <a:schemeClr val="bg1"/>
                          </a:solidFill>
                        </a:rPr>
                        <a:t> Rate 4-5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244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45924">
                <a:tc>
                  <a:txBody>
                    <a:bodyPr/>
                    <a:lstStyle/>
                    <a:p>
                      <a:pPr algn="ctr"/>
                      <a:endParaRPr lang="en-US" sz="3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68486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86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 algn="ctr"/>
                      <a:endParaRPr lang="en-US" sz="3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55939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564">
                <a:tc>
                  <a:txBody>
                    <a:bodyPr/>
                    <a:lstStyle/>
                    <a:p>
                      <a:pPr algn="ctr"/>
                      <a:endParaRPr lang="en-US" sz="3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125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575">
                <a:tc>
                  <a:txBody>
                    <a:bodyPr/>
                    <a:lstStyle/>
                    <a:p>
                      <a:pPr algn="ctr"/>
                      <a:endParaRPr lang="en-US" sz="8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939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575">
                <a:tc>
                  <a:txBody>
                    <a:bodyPr/>
                    <a:lstStyle/>
                    <a:p>
                      <a:pPr algn="ctr"/>
                      <a:endParaRPr lang="en-US" sz="8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7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15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825</Words>
  <Application>Microsoft Office PowerPoint</Application>
  <PresentationFormat>Widescreen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Microsoft Sans Serif</vt:lpstr>
      <vt:lpstr>Trebuchet MS</vt:lpstr>
      <vt:lpstr>Wingdings 3</vt:lpstr>
      <vt:lpstr>Facet</vt:lpstr>
      <vt:lpstr>Legislative Political Coordinator  Breakfast </vt:lpstr>
      <vt:lpstr>Thank You!</vt:lpstr>
      <vt:lpstr>Our 2015 Legislative Priorities</vt:lpstr>
      <vt:lpstr>How do we do this? </vt:lpstr>
      <vt:lpstr>What are LPCs’ Duties? </vt:lpstr>
      <vt:lpstr>Your Hard Work Has an Impact</vt:lpstr>
      <vt:lpstr>Your Victories:  </vt:lpstr>
      <vt:lpstr>Our Members Want Us Fighting for Them</vt:lpstr>
      <vt:lpstr>Legislative and Political Mobilization Motivates Our Members:  </vt:lpstr>
      <vt:lpstr>WE ARE A TEAM!</vt:lpstr>
      <vt:lpstr>We are Here to Help!</vt:lpstr>
      <vt:lpstr>AFGE did our fair share last election! </vt:lpstr>
      <vt:lpstr>And Our Program Had an Impact:</vt:lpstr>
      <vt:lpstr>So What is at Stake in 2016?</vt:lpstr>
      <vt:lpstr>If One These Candidates are Elected President: </vt:lpstr>
      <vt:lpstr>To Protect Our Future, We Need More of 2 Things: </vt:lpstr>
      <vt:lpstr>AFGE PAC:  </vt:lpstr>
      <vt:lpstr>Automatic Progress in 2015: </vt:lpstr>
      <vt:lpstr>By the end of the year….</vt:lpstr>
      <vt:lpstr>We Need You!</vt:lpstr>
      <vt:lpstr>Shutdown/Lock Out Prep: </vt:lpstr>
      <vt:lpstr>When You Get Back Home...</vt:lpstr>
      <vt:lpstr>Legislative Conference:  </vt:lpstr>
      <vt:lpstr>Again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Political Coordinator  Breakfast</dc:title>
  <dc:creator>Fiona Kohrman</dc:creator>
  <cp:lastModifiedBy>Tucker McDonald</cp:lastModifiedBy>
  <cp:revision>12</cp:revision>
  <dcterms:created xsi:type="dcterms:W3CDTF">2015-08-06T19:11:58Z</dcterms:created>
  <dcterms:modified xsi:type="dcterms:W3CDTF">2015-08-26T14:43:58Z</dcterms:modified>
</cp:coreProperties>
</file>